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4" r:id="rId7"/>
    <p:sldId id="266" r:id="rId8"/>
    <p:sldId id="267" r:id="rId9"/>
    <p:sldId id="265" r:id="rId10"/>
    <p:sldId id="274" r:id="rId11"/>
    <p:sldId id="268" r:id="rId12"/>
    <p:sldId id="269" r:id="rId13"/>
    <p:sldId id="270" r:id="rId14"/>
    <p:sldId id="271" r:id="rId15"/>
    <p:sldId id="272" r:id="rId16"/>
    <p:sldId id="273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003300"/>
    <a:srgbClr val="660066"/>
    <a:srgbClr val="800000"/>
    <a:srgbClr val="000099"/>
    <a:srgbClr val="CCFF33"/>
    <a:srgbClr val="FFFFFF"/>
    <a:srgbClr val="FF99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36EE-58BA-4481-AD82-A27F17FC482B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BB9C-CDB0-46B6-BC74-F8F113AFD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56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36EE-58BA-4481-AD82-A27F17FC482B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BB9C-CDB0-46B6-BC74-F8F113AFD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16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36EE-58BA-4481-AD82-A27F17FC482B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BB9C-CDB0-46B6-BC74-F8F113AFD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25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36EE-58BA-4481-AD82-A27F17FC482B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BB9C-CDB0-46B6-BC74-F8F113AFD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7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36EE-58BA-4481-AD82-A27F17FC482B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BB9C-CDB0-46B6-BC74-F8F113AFD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71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36EE-58BA-4481-AD82-A27F17FC482B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BB9C-CDB0-46B6-BC74-F8F113AFD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9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36EE-58BA-4481-AD82-A27F17FC482B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BB9C-CDB0-46B6-BC74-F8F113AFD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3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36EE-58BA-4481-AD82-A27F17FC482B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BB9C-CDB0-46B6-BC74-F8F113AFD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8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36EE-58BA-4481-AD82-A27F17FC482B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BB9C-CDB0-46B6-BC74-F8F113AFD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3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36EE-58BA-4481-AD82-A27F17FC482B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BB9C-CDB0-46B6-BC74-F8F113AFD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36EE-58BA-4481-AD82-A27F17FC482B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BB9C-CDB0-46B6-BC74-F8F113AFD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436EE-58BA-4481-AD82-A27F17FC482B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7BB9C-CDB0-46B6-BC74-F8F113AFD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anhtinhyeu.com/wp-content/uploads/2015/10/hinh-nen-ipad-dep9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3" r="3877" b="2222"/>
          <a:stretch/>
        </p:blipFill>
        <p:spPr bwMode="auto">
          <a:xfrm flipH="1">
            <a:off x="0" y="76201"/>
            <a:ext cx="9105900" cy="670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67000" y="152400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ỦY BAN NHÂN DÂN QUẬN 10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457200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PHÒNG GIÁO DỤC VÀ ĐÀO TẠO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600200"/>
            <a:ext cx="9105899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200" b="1" cap="none" spc="0" dirty="0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TẬP HUẤN </a:t>
            </a:r>
          </a:p>
          <a:p>
            <a:pPr algn="ctr"/>
            <a:r>
              <a:rPr lang="en-US" sz="4200" b="1" dirty="0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ĐÁNH GIÁ HỌC SINH TIỂU HỌC</a:t>
            </a:r>
          </a:p>
          <a:p>
            <a:pPr algn="ctr"/>
            <a:r>
              <a:rPr lang="en-US" sz="4200" b="1" cap="none" spc="0" dirty="0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THEO THÔNG TƯ 22/2016 TT-BGDĐT</a:t>
            </a:r>
            <a:endParaRPr lang="en-US" sz="4200" b="1" cap="none" spc="0" dirty="0">
              <a:ln w="31550" cmpd="sng">
                <a:solidFill>
                  <a:srgbClr val="000099"/>
                </a:soli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143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92" r="1211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5" name="TextBox 4"/>
          <p:cNvSpPr txBox="1"/>
          <p:nvPr/>
        </p:nvSpPr>
        <p:spPr>
          <a:xfrm>
            <a:off x="152400" y="3048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5,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KTKN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19 ở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LTVC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     +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     +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     +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     +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     +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2982456"/>
            <a:ext cx="845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HTT: 4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 (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 (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HT: 4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 (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 (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CHT: 2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 (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|)</a:t>
            </a:r>
          </a:p>
        </p:txBody>
      </p:sp>
    </p:spTree>
    <p:extLst>
      <p:ext uri="{BB962C8B-B14F-4D97-AF65-F5344CB8AC3E}">
        <p14:creationId xmlns:p14="http://schemas.microsoft.com/office/powerpoint/2010/main" val="249129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92" r="1211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2" name="TextBox 11"/>
          <p:cNvSpPr txBox="1"/>
          <p:nvPr/>
        </p:nvSpPr>
        <p:spPr>
          <a:xfrm>
            <a:off x="685800" y="651808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khuyết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tật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12, 14)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HTCT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GV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5735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92" r="1211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2" name="TextBox 11"/>
          <p:cNvSpPr txBox="1"/>
          <p:nvPr/>
        </p:nvSpPr>
        <p:spPr>
          <a:xfrm>
            <a:off x="228600" y="352485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14)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5.1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HTCT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GD: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KTĐK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5.2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HTCT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GV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GV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96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92" r="1211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2" name="TextBox 11"/>
          <p:cNvSpPr txBox="1"/>
          <p:nvPr/>
        </p:nvSpPr>
        <p:spPr>
          <a:xfrm>
            <a:off x="228600" y="352485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16)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54053"/>
            <a:ext cx="3086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3048000" y="990600"/>
            <a:ext cx="381000" cy="12192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868740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KTĐK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2609671"/>
            <a:ext cx="3086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eft Brace 8"/>
          <p:cNvSpPr/>
          <p:nvPr/>
        </p:nvSpPr>
        <p:spPr>
          <a:xfrm>
            <a:off x="2971800" y="2590800"/>
            <a:ext cx="381000" cy="12192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38500" y="2794336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GV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02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92" r="1211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2" name="TextBox 11"/>
          <p:cNvSpPr txBox="1"/>
          <p:nvPr/>
        </p:nvSpPr>
        <p:spPr>
          <a:xfrm>
            <a:off x="762000" y="3048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804208"/>
            <a:ext cx="8915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Sử dụng Học bạ mới đối với học sinh mới nhập học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kèm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Tiếp tục sử dụng Học bạ đang dùng của học sinh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Học bạ chỉ ghi vào thời điểm cuối năm học, các giai đoạn khác ghi vào bảng Tổng hợp kết quả đánh giá giáo dục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KTĐK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endParaRPr lang="en-US" sz="2400" b="1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86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92" r="1211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2" name="TextBox 11"/>
          <p:cNvSpPr txBox="1"/>
          <p:nvPr/>
        </p:nvSpPr>
        <p:spPr>
          <a:xfrm>
            <a:off x="762000" y="3048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787247"/>
            <a:ext cx="9067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Sử dụng một cách linh hoạt trên cơ sở đảm bảo đầy đủ thông tin về kết quả đánh giá giáo dục của học sinh.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trữ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qui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71500" indent="-571500"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GV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kèm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 algn="just"/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Dùng khổ giấy A3 để in các Bảng tổng hợp kết quả đánh giá giáo dục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(GV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6801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92" r="1211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2" name="TextBox 11"/>
          <p:cNvSpPr txBox="1"/>
          <p:nvPr/>
        </p:nvSpPr>
        <p:spPr>
          <a:xfrm>
            <a:off x="762000" y="3048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787247"/>
            <a:ext cx="883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ổ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709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anhtinhyeu.com/wp-content/uploads/2015/10/hinh-nen-ipad-dep9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3" r="3877" b="2222"/>
          <a:stretch/>
        </p:blipFill>
        <p:spPr bwMode="auto">
          <a:xfrm flipH="1">
            <a:off x="0" y="76201"/>
            <a:ext cx="9105900" cy="670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67000" y="152400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ỦY BAN NHÂN DÂN QUẬN 10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457200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PHÒNG GIÁO DỤC VÀ ĐÀO TẠO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600200"/>
            <a:ext cx="9105899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200" b="1" dirty="0" err="1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Trân</a:t>
            </a:r>
            <a:r>
              <a:rPr lang="en-US" sz="4200" b="1" dirty="0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200" b="1" dirty="0" err="1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trọng</a:t>
            </a:r>
            <a:r>
              <a:rPr lang="en-US" sz="4200" b="1" dirty="0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200" b="1" dirty="0" err="1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kính</a:t>
            </a:r>
            <a:r>
              <a:rPr lang="en-US" sz="4200" b="1" dirty="0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200" b="1" dirty="0" err="1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chào</a:t>
            </a:r>
            <a:r>
              <a:rPr lang="en-US" sz="4200" b="1" dirty="0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</a:t>
            </a:r>
            <a:endParaRPr lang="en-US" sz="4200" b="1" cap="none" spc="0" dirty="0">
              <a:ln w="31550" cmpd="sng">
                <a:solidFill>
                  <a:srgbClr val="000099"/>
                </a:soli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422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92" r="1211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8" name="TextBox 7"/>
          <p:cNvSpPr txBox="1"/>
          <p:nvPr/>
        </p:nvSpPr>
        <p:spPr>
          <a:xfrm>
            <a:off x="0" y="5435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CĂN CỨ PHÁP LÍ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381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30/2014/TT-BGDĐT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9913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22/2016/TT-BGDĐT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267718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03/VBHN-BGDĐT</a:t>
            </a:r>
            <a:endParaRPr lang="en-US" sz="2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17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92" r="1211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8" name="TextBox 7"/>
          <p:cNvSpPr txBox="1"/>
          <p:nvPr/>
        </p:nvSpPr>
        <p:spPr>
          <a:xfrm>
            <a:off x="0" y="381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PHẦN I: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sung,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22 so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457200" y="1676399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: +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TT30/2014/TT-BGDĐT</a:t>
            </a:r>
            <a:endParaRPr lang="en-US" sz="25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533400" y="2174557"/>
            <a:ext cx="8991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7, 8, 9, 11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TT30/2014/TT-BGDĐT</a:t>
            </a:r>
            <a:endParaRPr lang="en-US" sz="25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457200" y="274320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5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3352800"/>
            <a:ext cx="944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4, 6, 10, 12, 13, 14, 15, 16, 17, 18, 19, 20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TT30/2014/TT-BGDĐT</a:t>
            </a:r>
            <a:endParaRPr lang="en-US" sz="25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27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92" r="1211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8" name="TextBox 7"/>
          <p:cNvSpPr txBox="1"/>
          <p:nvPr/>
        </p:nvSpPr>
        <p:spPr>
          <a:xfrm>
            <a:off x="0" y="381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PHẦN II: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TT22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1241048"/>
            <a:ext cx="9144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sz="2300" b="1" i="1" dirty="0" smtClean="0"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300" b="1" i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300" b="1" i="1" dirty="0" smtClean="0">
                <a:latin typeface="Times New Roman" pitchFamily="18" charset="0"/>
                <a:cs typeface="Times New Roman" pitchFamily="18" charset="0"/>
              </a:rPr>
              <a:t> 4 TT22/2016/TT-BGDĐT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tin,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79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92" r="1211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2" name="TextBox 11"/>
          <p:cNvSpPr txBox="1"/>
          <p:nvPr/>
        </p:nvSpPr>
        <p:spPr>
          <a:xfrm>
            <a:off x="381000" y="381000"/>
            <a:ext cx="9144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sz="2300" b="1" i="1" dirty="0" smtClean="0"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300" b="1" i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300" b="1" i="1" dirty="0" smtClean="0">
                <a:latin typeface="Times New Roman" pitchFamily="18" charset="0"/>
                <a:cs typeface="Times New Roman" pitchFamily="18" charset="0"/>
              </a:rPr>
              <a:t> 4, 6, 13)</a:t>
            </a: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GV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GVCN + GVBM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endParaRPr lang="en-US" sz="2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GV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HT hay CHT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àng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GVCN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PHHS</a:t>
            </a:r>
            <a:r>
              <a:rPr lang="en-US" sz="2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KTTX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dụ:PPCT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TLV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 ở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GV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endParaRPr lang="en-US" sz="2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KT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KT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)   </a:t>
            </a:r>
          </a:p>
        </p:txBody>
      </p:sp>
    </p:spTree>
    <p:extLst>
      <p:ext uri="{BB962C8B-B14F-4D97-AF65-F5344CB8AC3E}">
        <p14:creationId xmlns:p14="http://schemas.microsoft.com/office/powerpoint/2010/main" val="113169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92" r="1211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2" name="TextBox 11"/>
          <p:cNvSpPr txBox="1"/>
          <p:nvPr/>
        </p:nvSpPr>
        <p:spPr>
          <a:xfrm>
            <a:off x="381000" y="609600"/>
            <a:ext cx="9144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sz="2300" b="1" i="1" dirty="0" smtClean="0"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300" b="1" i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300" b="1" i="1" dirty="0" smtClean="0">
                <a:latin typeface="Times New Roman" pitchFamily="18" charset="0"/>
                <a:cs typeface="Times New Roman" pitchFamily="18" charset="0"/>
              </a:rPr>
              <a:t> 4, 10)</a:t>
            </a: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3.1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2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- Ba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6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6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gắng</a:t>
            </a:r>
            <a:r>
              <a:rPr lang="en-US" sz="2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GD,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xuyên</a:t>
            </a:r>
            <a:endParaRPr lang="en-US" sz="2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GD,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xuyên</a:t>
            </a:r>
            <a:endParaRPr lang="en-US" sz="2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gắng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đượch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GD, </a:t>
            </a:r>
          </a:p>
          <a:p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endParaRPr lang="en-US" sz="2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74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92" r="1211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2" name="TextBox 11"/>
          <p:cNvSpPr txBox="1"/>
          <p:nvPr/>
        </p:nvSpPr>
        <p:spPr>
          <a:xfrm>
            <a:off x="609600" y="474107"/>
            <a:ext cx="91440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4, 10)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3.2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HKI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4, 5: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KTĐK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HKI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HKII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4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duyệt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+ KTĐK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+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nộp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2-3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( 1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71500" indent="-571500" algn="just">
              <a:buFontTx/>
              <a:buChar char="-"/>
            </a:pP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96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92" r="1211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solidFill>
            <a:srgbClr val="FFFF00"/>
          </a:solidFill>
        </p:spPr>
      </p:pic>
      <p:grpSp>
        <p:nvGrpSpPr>
          <p:cNvPr id="4" name="Group 3"/>
          <p:cNvGrpSpPr/>
          <p:nvPr/>
        </p:nvGrpSpPr>
        <p:grpSpPr>
          <a:xfrm>
            <a:off x="381000" y="228600"/>
            <a:ext cx="9144000" cy="3108543"/>
            <a:chOff x="381000" y="228600"/>
            <a:chExt cx="9144000" cy="3108543"/>
          </a:xfrm>
        </p:grpSpPr>
        <p:sp>
          <p:nvSpPr>
            <p:cNvPr id="12" name="TextBox 11"/>
            <p:cNvSpPr txBox="1"/>
            <p:nvPr/>
          </p:nvSpPr>
          <p:spPr>
            <a:xfrm>
              <a:off x="381000" y="228600"/>
              <a:ext cx="9144000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latin typeface="Times New Roman" pitchFamily="18" charset="0"/>
                  <a:cs typeface="Times New Roman" pitchFamily="18" charset="0"/>
                </a:rPr>
                <a:t>3. </a:t>
              </a:r>
              <a:r>
                <a:rPr lang="en-US" sz="2600" b="1" dirty="0" err="1" smtClean="0">
                  <a:latin typeface="Times New Roman" pitchFamily="18" charset="0"/>
                  <a:cs typeface="Times New Roman" pitchFamily="18" charset="0"/>
                </a:rPr>
                <a:t>Đánh</a:t>
              </a:r>
              <a:r>
                <a:rPr lang="en-US" sz="26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latin typeface="Times New Roman" pitchFamily="18" charset="0"/>
                  <a:cs typeface="Times New Roman" pitchFamily="18" charset="0"/>
                </a:rPr>
                <a:t>giá</a:t>
              </a:r>
              <a:r>
                <a:rPr lang="en-US" sz="26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latin typeface="Times New Roman" pitchFamily="18" charset="0"/>
                  <a:cs typeface="Times New Roman" pitchFamily="18" charset="0"/>
                </a:rPr>
                <a:t>định</a:t>
              </a:r>
              <a:r>
                <a:rPr lang="en-US" sz="26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latin typeface="Times New Roman" pitchFamily="18" charset="0"/>
                  <a:cs typeface="Times New Roman" pitchFamily="18" charset="0"/>
                </a:rPr>
                <a:t>kì</a:t>
              </a:r>
              <a:r>
                <a:rPr lang="en-US" sz="2600" b="1" dirty="0" smtClean="0">
                  <a:latin typeface="Times New Roman" pitchFamily="18" charset="0"/>
                  <a:cs typeface="Times New Roman" pitchFamily="18" charset="0"/>
                </a:rPr>
                <a:t>: (</a:t>
              </a:r>
              <a:r>
                <a:rPr lang="en-US" sz="2300" b="1" i="1" dirty="0" smtClean="0">
                  <a:latin typeface="Times New Roman" pitchFamily="18" charset="0"/>
                  <a:cs typeface="Times New Roman" pitchFamily="18" charset="0"/>
                </a:rPr>
                <a:t>Theo </a:t>
              </a:r>
              <a:r>
                <a:rPr lang="en-US" sz="2300" b="1" i="1" dirty="0" err="1" smtClean="0">
                  <a:latin typeface="Times New Roman" pitchFamily="18" charset="0"/>
                  <a:cs typeface="Times New Roman" pitchFamily="18" charset="0"/>
                </a:rPr>
                <a:t>Điều</a:t>
              </a:r>
              <a:r>
                <a:rPr lang="en-US" sz="2300" b="1" i="1" dirty="0" smtClean="0">
                  <a:latin typeface="Times New Roman" pitchFamily="18" charset="0"/>
                  <a:cs typeface="Times New Roman" pitchFamily="18" charset="0"/>
                </a:rPr>
                <a:t> 4, 10)</a:t>
              </a:r>
              <a:endParaRPr lang="en-US" sz="26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600" b="1" i="1" dirty="0" smtClean="0">
                  <a:latin typeface="Times New Roman" pitchFamily="18" charset="0"/>
                  <a:cs typeface="Times New Roman" pitchFamily="18" charset="0"/>
                </a:rPr>
                <a:t>3.2 </a:t>
              </a:r>
              <a:r>
                <a:rPr lang="en-US" sz="2600" b="1" i="1" dirty="0" err="1" smtClean="0">
                  <a:latin typeface="Times New Roman" pitchFamily="18" charset="0"/>
                  <a:cs typeface="Times New Roman" pitchFamily="18" charset="0"/>
                </a:rPr>
                <a:t>Đánh</a:t>
              </a:r>
              <a:r>
                <a:rPr lang="en-US" sz="2600" b="1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i="1" dirty="0" err="1" smtClean="0">
                  <a:latin typeface="Times New Roman" pitchFamily="18" charset="0"/>
                  <a:cs typeface="Times New Roman" pitchFamily="18" charset="0"/>
                </a:rPr>
                <a:t>giá</a:t>
              </a:r>
              <a:r>
                <a:rPr lang="en-US" sz="2600" b="1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i="1" dirty="0" err="1" smtClean="0"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2600" b="1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i="1" dirty="0" err="1" smtClean="0"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2600" b="1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i="1" dirty="0" err="1" smtClean="0"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2600" b="1" i="1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Đề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KTĐK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vẫn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ra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theo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ma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trận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hỏi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thiết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kế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theo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4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mức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Mức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1: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Nhận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biết</a:t>
              </a:r>
              <a:endParaRPr lang="en-US" sz="24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Mức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2: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Thông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hiểu</a:t>
              </a:r>
              <a:endParaRPr lang="en-US" sz="24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Mức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3: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Vận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dụng</a:t>
              </a:r>
              <a:endParaRPr lang="en-US" sz="24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Mức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4: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Vận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dụng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phản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hồi</a:t>
              </a:r>
              <a:endParaRPr lang="en-US" sz="2400" b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105400" y="1752600"/>
              <a:ext cx="3200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30%</a:t>
              </a:r>
            </a:p>
            <a:p>
              <a:r>
                <a:rPr lang="en-US" sz="24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30%</a:t>
              </a:r>
            </a:p>
            <a:p>
              <a:r>
                <a:rPr lang="en-US" sz="24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30%</a:t>
              </a:r>
            </a:p>
            <a:p>
              <a:r>
                <a:rPr lang="en-US" sz="24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10%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46364" y="3276600"/>
            <a:ext cx="85690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KTĐK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TT30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TT22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vi-VN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10;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0;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24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KTĐK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PHHS;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thắc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PHHS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KT, GVCN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 photo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HS.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5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92" r="1211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2" name="TextBox 11"/>
          <p:cNvSpPr txBox="1"/>
          <p:nvPr/>
        </p:nvSpPr>
        <p:spPr>
          <a:xfrm>
            <a:off x="381000" y="3998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4, 10)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3.2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- 3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endParaRPr lang="en-US" sz="24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863566"/>
            <a:ext cx="9144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khảo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KTKN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- HTT: ≥ 3/4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- HT: &gt; 3/4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- CHT: ≥ 1/4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endParaRPr lang="en-US" sz="2400" b="1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66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1555</Words>
  <Application>Microsoft Office PowerPoint</Application>
  <PresentationFormat>On-screen Show (4:3)</PresentationFormat>
  <Paragraphs>124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Nguyen Le Nhan</cp:lastModifiedBy>
  <cp:revision>72</cp:revision>
  <dcterms:created xsi:type="dcterms:W3CDTF">2016-11-21T03:12:21Z</dcterms:created>
  <dcterms:modified xsi:type="dcterms:W3CDTF">2016-11-22T02:31:50Z</dcterms:modified>
</cp:coreProperties>
</file>